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321" r:id="rId4"/>
    <p:sldId id="311" r:id="rId5"/>
    <p:sldId id="258" r:id="rId6"/>
    <p:sldId id="268" r:id="rId7"/>
    <p:sldId id="259" r:id="rId8"/>
    <p:sldId id="270" r:id="rId9"/>
    <p:sldId id="272" r:id="rId10"/>
    <p:sldId id="271" r:id="rId11"/>
    <p:sldId id="273" r:id="rId12"/>
    <p:sldId id="486" r:id="rId13"/>
    <p:sldId id="275" r:id="rId14"/>
    <p:sldId id="351" r:id="rId15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7" autoAdjust="0"/>
    <p:restoredTop sz="94660"/>
  </p:normalViewPr>
  <p:slideViewPr>
    <p:cSldViewPr snapToGrid="0">
      <p:cViewPr varScale="1">
        <p:scale>
          <a:sx n="88" d="100"/>
          <a:sy n="88" d="100"/>
        </p:scale>
        <p:origin x="96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32010BF-598C-405E-8021-09DCB79A4D28}" type="doc">
      <dgm:prSet loTypeId="urn:microsoft.com/office/officeart/2005/8/layout/vList2" loCatId="list" qsTypeId="urn:microsoft.com/office/officeart/2005/8/quickstyle/simple4" qsCatId="simple" csTypeId="urn:microsoft.com/office/officeart/2005/8/colors/accent0_3" csCatId="mainScheme" phldr="1"/>
      <dgm:spPr/>
      <dgm:t>
        <a:bodyPr/>
        <a:lstStyle/>
        <a:p>
          <a:endParaRPr lang="pt-BR"/>
        </a:p>
      </dgm:t>
    </dgm:pt>
    <dgm:pt modelId="{72AB84B6-1DAB-4907-822D-8AC033652EB5}">
      <dgm:prSet/>
      <dgm:spPr/>
      <dgm:t>
        <a:bodyPr/>
        <a:lstStyle/>
        <a:p>
          <a:pPr rtl="0"/>
          <a:r>
            <a:rPr lang="pt-BR" b="1" i="0" dirty="0"/>
            <a:t>O lugar Santo era um lugar de serviço, apenas para o sacerdote que ali, acendia o incenso, trocar os pães no sábado e manter acesa a chama do Candelabro</a:t>
          </a:r>
          <a:endParaRPr lang="pt-BR" dirty="0"/>
        </a:p>
      </dgm:t>
    </dgm:pt>
    <dgm:pt modelId="{C4B299F6-1199-4CA9-8931-24317A3DB1CC}" type="parTrans" cxnId="{10740B3E-8C7C-4292-B5AD-3CA7E0909EF6}">
      <dgm:prSet/>
      <dgm:spPr/>
      <dgm:t>
        <a:bodyPr/>
        <a:lstStyle/>
        <a:p>
          <a:endParaRPr lang="pt-BR"/>
        </a:p>
      </dgm:t>
    </dgm:pt>
    <dgm:pt modelId="{9A338DB4-BA0C-482C-B93D-E0C738AA19F0}" type="sibTrans" cxnId="{10740B3E-8C7C-4292-B5AD-3CA7E0909EF6}">
      <dgm:prSet/>
      <dgm:spPr/>
      <dgm:t>
        <a:bodyPr/>
        <a:lstStyle/>
        <a:p>
          <a:endParaRPr lang="pt-BR"/>
        </a:p>
      </dgm:t>
    </dgm:pt>
    <dgm:pt modelId="{2C34711D-CDDC-413B-A6C0-5FE095868309}">
      <dgm:prSet/>
      <dgm:spPr/>
      <dgm:t>
        <a:bodyPr/>
        <a:lstStyle/>
        <a:p>
          <a:endParaRPr lang="pt-BR"/>
        </a:p>
      </dgm:t>
    </dgm:pt>
    <dgm:pt modelId="{57C9365A-C97C-487C-B1A5-134C634B5F91}" type="parTrans" cxnId="{18015701-E9B1-4552-82F6-C6F7A4C96E2D}">
      <dgm:prSet/>
      <dgm:spPr/>
      <dgm:t>
        <a:bodyPr/>
        <a:lstStyle/>
        <a:p>
          <a:endParaRPr lang="pt-BR"/>
        </a:p>
      </dgm:t>
    </dgm:pt>
    <dgm:pt modelId="{D483B30F-1522-44A1-933C-C8D27E4FDD17}" type="sibTrans" cxnId="{18015701-E9B1-4552-82F6-C6F7A4C96E2D}">
      <dgm:prSet/>
      <dgm:spPr/>
      <dgm:t>
        <a:bodyPr/>
        <a:lstStyle/>
        <a:p>
          <a:endParaRPr lang="pt-BR"/>
        </a:p>
      </dgm:t>
    </dgm:pt>
    <dgm:pt modelId="{5381A349-D1B3-4E48-A2D7-E7E718B1BA28}" type="pres">
      <dgm:prSet presAssocID="{C32010BF-598C-405E-8021-09DCB79A4D28}" presName="linear" presStyleCnt="0">
        <dgm:presLayoutVars>
          <dgm:animLvl val="lvl"/>
          <dgm:resizeHandles val="exact"/>
        </dgm:presLayoutVars>
      </dgm:prSet>
      <dgm:spPr/>
    </dgm:pt>
    <dgm:pt modelId="{30F0B8C5-9F4D-4B67-AABB-3315293DB122}" type="pres">
      <dgm:prSet presAssocID="{72AB84B6-1DAB-4907-822D-8AC033652EB5}" presName="parentText" presStyleLbl="node1" presStyleIdx="0" presStyleCnt="2" custLinFactNeighborX="-2157" custLinFactNeighborY="65257">
        <dgm:presLayoutVars>
          <dgm:chMax val="0"/>
          <dgm:bulletEnabled val="1"/>
        </dgm:presLayoutVars>
      </dgm:prSet>
      <dgm:spPr/>
    </dgm:pt>
    <dgm:pt modelId="{71BAD3C8-575E-4F85-81BF-964F733BF1C5}" type="pres">
      <dgm:prSet presAssocID="{9A338DB4-BA0C-482C-B93D-E0C738AA19F0}" presName="spacer" presStyleCnt="0"/>
      <dgm:spPr/>
    </dgm:pt>
    <dgm:pt modelId="{5C3444A8-58A4-4420-BFDE-51A630DDCB38}" type="pres">
      <dgm:prSet presAssocID="{2C34711D-CDDC-413B-A6C0-5FE095868309}" presName="parentText" presStyleLbl="node1" presStyleIdx="1" presStyleCnt="2" custLinFactY="201741" custLinFactNeighborY="300000">
        <dgm:presLayoutVars>
          <dgm:chMax val="0"/>
          <dgm:bulletEnabled val="1"/>
        </dgm:presLayoutVars>
      </dgm:prSet>
      <dgm:spPr/>
    </dgm:pt>
  </dgm:ptLst>
  <dgm:cxnLst>
    <dgm:cxn modelId="{18015701-E9B1-4552-82F6-C6F7A4C96E2D}" srcId="{C32010BF-598C-405E-8021-09DCB79A4D28}" destId="{2C34711D-CDDC-413B-A6C0-5FE095868309}" srcOrd="1" destOrd="0" parTransId="{57C9365A-C97C-487C-B1A5-134C634B5F91}" sibTransId="{D483B30F-1522-44A1-933C-C8D27E4FDD17}"/>
    <dgm:cxn modelId="{85A0803A-E5BA-4695-B9B7-331523EA28F8}" type="presOf" srcId="{2C34711D-CDDC-413B-A6C0-5FE095868309}" destId="{5C3444A8-58A4-4420-BFDE-51A630DDCB38}" srcOrd="0" destOrd="0" presId="urn:microsoft.com/office/officeart/2005/8/layout/vList2"/>
    <dgm:cxn modelId="{10740B3E-8C7C-4292-B5AD-3CA7E0909EF6}" srcId="{C32010BF-598C-405E-8021-09DCB79A4D28}" destId="{72AB84B6-1DAB-4907-822D-8AC033652EB5}" srcOrd="0" destOrd="0" parTransId="{C4B299F6-1199-4CA9-8931-24317A3DB1CC}" sibTransId="{9A338DB4-BA0C-482C-B93D-E0C738AA19F0}"/>
    <dgm:cxn modelId="{BCC73B78-855C-4206-B67D-D119CDFF3800}" type="presOf" srcId="{C32010BF-598C-405E-8021-09DCB79A4D28}" destId="{5381A349-D1B3-4E48-A2D7-E7E718B1BA28}" srcOrd="0" destOrd="0" presId="urn:microsoft.com/office/officeart/2005/8/layout/vList2"/>
    <dgm:cxn modelId="{BBF8B2DB-9A6A-47F5-B7FE-0B12F8AC1BCA}" type="presOf" srcId="{72AB84B6-1DAB-4907-822D-8AC033652EB5}" destId="{30F0B8C5-9F4D-4B67-AABB-3315293DB122}" srcOrd="0" destOrd="0" presId="urn:microsoft.com/office/officeart/2005/8/layout/vList2"/>
    <dgm:cxn modelId="{71C6984E-5AAD-46AD-8300-CCD0F739C8AB}" type="presParOf" srcId="{5381A349-D1B3-4E48-A2D7-E7E718B1BA28}" destId="{30F0B8C5-9F4D-4B67-AABB-3315293DB122}" srcOrd="0" destOrd="0" presId="urn:microsoft.com/office/officeart/2005/8/layout/vList2"/>
    <dgm:cxn modelId="{8D0B1A81-A48E-4F97-BF72-D0168AAD6EA2}" type="presParOf" srcId="{5381A349-D1B3-4E48-A2D7-E7E718B1BA28}" destId="{71BAD3C8-575E-4F85-81BF-964F733BF1C5}" srcOrd="1" destOrd="0" presId="urn:microsoft.com/office/officeart/2005/8/layout/vList2"/>
    <dgm:cxn modelId="{7C761A4C-FD6B-4275-A0A8-6A2678161AC4}" type="presParOf" srcId="{5381A349-D1B3-4E48-A2D7-E7E718B1BA28}" destId="{5C3444A8-58A4-4420-BFDE-51A630DDCB38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F0B8C5-9F4D-4B67-AABB-3315293DB122}">
      <dsp:nvSpPr>
        <dsp:cNvPr id="0" name=""/>
        <dsp:cNvSpPr/>
      </dsp:nvSpPr>
      <dsp:spPr>
        <a:xfrm>
          <a:off x="0" y="107853"/>
          <a:ext cx="7765322" cy="213993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100" b="1" i="0" kern="1200" dirty="0"/>
            <a:t>O lugar Santo era um lugar de serviço, apenas para o sacerdote que ali, acendia o incenso, trocar os pães no sábado e manter acesa a chama do Candelabro</a:t>
          </a:r>
          <a:endParaRPr lang="pt-BR" sz="3100" kern="1200" dirty="0"/>
        </a:p>
      </dsp:txBody>
      <dsp:txXfrm>
        <a:off x="104463" y="212316"/>
        <a:ext cx="7556396" cy="1931004"/>
      </dsp:txXfrm>
    </dsp:sp>
    <dsp:sp modelId="{5C3444A8-58A4-4420-BFDE-51A630DDCB38}">
      <dsp:nvSpPr>
        <dsp:cNvPr id="0" name=""/>
        <dsp:cNvSpPr/>
      </dsp:nvSpPr>
      <dsp:spPr>
        <a:xfrm>
          <a:off x="0" y="2328394"/>
          <a:ext cx="7765322" cy="213993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3100" kern="1200"/>
        </a:p>
      </dsp:txBody>
      <dsp:txXfrm>
        <a:off x="104463" y="2432857"/>
        <a:ext cx="7556396" cy="19310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D411155-4870-48C5-B6E6-67F3108CC8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CF98A23-F537-4D5B-9981-0C9ED801B0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C3A9C5D-6FE8-4F87-A03C-E9CCD2DE76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27/08/2021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F5E867E-549E-4ADD-B68E-EC507B0A2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03DF048-440F-4819-822A-28AD6E7A98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04042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4C9734A-EE3E-404F-94BD-1AFB1F4BE7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D4A186C4-90F5-4CC2-8671-5892E7DF9B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A218FC8-C977-4F7D-BD77-0921965371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27/08/2021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0C92DEA-8EDF-46C0-9826-60513BE846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C3CE87D-FBB7-481E-BD85-03FCCB55BD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20615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192881A0-8CD8-4556-97DF-AB2CC335DD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1344A0C-00EA-491D-9739-0C8C5E7624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56AFED2-1DC3-4261-BD4A-348F8C1615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27/08/2021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04C9161-AEEA-4301-A039-AE155F4B06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972B0DF-8469-4351-9C5D-E815481E3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79478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0693" y="3598339"/>
            <a:ext cx="9440034" cy="1049867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27/08/2021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51444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27/08/2021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582431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761067"/>
            <a:ext cx="9590550" cy="1828813"/>
          </a:xfrm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3589879"/>
            <a:ext cx="9590550" cy="1507054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27/08/2021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540635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1732449"/>
            <a:ext cx="5060497" cy="4058750"/>
          </a:xfrm>
        </p:spPr>
        <p:txBody>
          <a:bodyPr anchor="t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2892" y="1732449"/>
            <a:ext cx="5064665" cy="4058751"/>
          </a:xfrm>
        </p:spPr>
        <p:txBody>
          <a:bodyPr anchor="t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27/08/2021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80823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5" y="1734506"/>
            <a:ext cx="5089072" cy="4148769"/>
          </a:xfrm>
          <a:prstGeom prst="rect">
            <a:avLst/>
          </a:prstGeom>
        </p:spPr>
      </p:pic>
      <p:pic>
        <p:nvPicPr>
          <p:cNvPr id="21" name="Picture 20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485" y="1734506"/>
            <a:ext cx="5089072" cy="41487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72" y="1835254"/>
            <a:ext cx="4876344" cy="54488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5872" y="2380137"/>
            <a:ext cx="4876344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94967" y="1835254"/>
            <a:ext cx="4895330" cy="544883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4967" y="2380137"/>
            <a:ext cx="4895330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27/08/2021</a:t>
            </a:fld>
            <a:endParaRPr lang="pt-B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839204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27/08/2021</a:t>
            </a:fld>
            <a:endParaRPr lang="pt-B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207208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27/08/2021</a:t>
            </a:fld>
            <a:endParaRPr lang="pt-BR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475944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181600"/>
          </a:xfrm>
        </p:spPr>
        <p:txBody>
          <a:bodyPr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1518"/>
            <a:ext cx="3706889" cy="3359681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27/08/2021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713574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CBD1F9B-3EFB-4550-BEBB-89E13F3428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9F3C67A-3790-4CF9-A76E-9D56AD85FA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7E858CA-0ADE-4C23-BC21-68ADE4AFCA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27/08/2021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EC855DD-7840-4CF7-8247-A6E8075DD5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2824FEF-5760-40E5-A08D-1CBF4135A1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29811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Slate-V2-HD-vert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665" y="609600"/>
            <a:ext cx="3584166" cy="52048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923"/>
            <a:ext cx="5934949" cy="1829338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9261"/>
            <a:ext cx="5934949" cy="337613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27/08/2021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803075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 Panorâmica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late-V2-HD-pano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83" y="547807"/>
            <a:ext cx="10141799" cy="3816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53762" cy="682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27/08/2021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545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e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27/08/2021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532993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çã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27/08/2021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11" name="TextBox 10"/>
          <p:cNvSpPr txBox="1"/>
          <p:nvPr/>
        </p:nvSpPr>
        <p:spPr>
          <a:xfrm>
            <a:off x="990600" y="88479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504716" y="292825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01079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84" y="4650556"/>
            <a:ext cx="1035219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27/08/2021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77339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6711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43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66572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27/08/2021</a:t>
            </a:fld>
            <a:endParaRPr lang="pt-B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92155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nas de 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62" y="1818214"/>
            <a:ext cx="3339972" cy="1847851"/>
          </a:xfrm>
          <a:prstGeom prst="rect">
            <a:avLst/>
          </a:prstGeom>
        </p:spPr>
      </p:pic>
      <p:pic>
        <p:nvPicPr>
          <p:cNvPr id="36" name="Picture 35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800" y="1818214"/>
            <a:ext cx="3339972" cy="1847851"/>
          </a:xfrm>
          <a:prstGeom prst="rect">
            <a:avLst/>
          </a:prstGeom>
        </p:spPr>
      </p:pic>
      <p:pic>
        <p:nvPicPr>
          <p:cNvPr id="37" name="Picture 36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051" y="1818214"/>
            <a:ext cx="3339972" cy="1847851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3" cy="970450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480368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88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435" y="4480367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697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66572" y="4480365"/>
            <a:ext cx="3300984" cy="131083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27/08/2021</a:t>
            </a:fld>
            <a:endParaRPr lang="pt-B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36657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27/08/2021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15252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83068" y="609599"/>
            <a:ext cx="228448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6" y="609599"/>
            <a:ext cx="7916872" cy="5181601"/>
          </a:xfrm>
        </p:spPr>
        <p:txBody>
          <a:bodyPr vert="eaVert" anchor="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27/08/2021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287007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2651EC-A37E-43B0-BC04-37B5418E6C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7A5AF67-D553-4EF8-922D-8E44B4FEA9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0878C19-CBCE-47EF-B6B5-555523C203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27/08/2021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A1DEAA8-CDEB-4CA9-92FC-187E07A7F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48CE11C-D558-4B65-87D1-C85E434AE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7307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F92C70-4F1B-4C11-A2C9-FDF8441EE5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2D4D7A9-0D2B-4B10-9F6A-3D431F634D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B4BA664-F838-479D-A770-81157AAB6F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3D35395E-FF45-4399-961E-B84CA430BA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27/08/2021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EAF13AB-114A-429D-8FE3-46C74205AC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B655DF1-2357-4AD4-9C7A-A2BAE5848A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56457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EF3FC00-0D41-4A81-85B4-CE21661904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6BDB8B6-9C26-4875-9B80-DF9BF07DC9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1422C66B-2144-4F39-80C2-766B40468B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4C41FA67-8CB9-4E9E-8DBE-7D1DE5D5861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044AEC27-2145-4D46-843E-F3FA40BF4B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99765C8D-9F99-4884-A1BB-7B996817F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27/08/2021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91604E1D-5A62-4F38-8199-6C04AD248A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5BFDA283-AB55-401C-A0E7-5BB8398E4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80820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118D3BB-03E8-450F-9897-9B293D16C0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75D6CE51-8FD0-4B26-BE67-D13DFCC3D1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27/08/2021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03FF3D21-345C-44EF-AFCF-29D6359ADA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B3D9B9DB-3162-4DAC-BB70-1287F14FB8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54233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B785BF2C-FC40-4F5E-9EEE-A5CA3462EE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27/08/2021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3F0087AF-D1A4-4E71-8896-E9AB19E223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78251A5A-0620-4122-8E21-E0C8660D5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82138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1349AE-A4D1-47F3-BFBE-44E20623BD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C9234CE-7E47-4B38-9FA1-F97AC4CD11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A4C0C2F-4FA5-470E-B12F-2033C73563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5272C9A-AA01-44F1-97EB-C682480CCE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27/08/2021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F3EBBD1-6CEA-43EF-B104-466BAB59B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AE59AAB-DEA7-4B89-98A5-EF18090B72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08823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278DCA1-64B4-4BE5-9370-D5E25BFA2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77E1B2BB-7166-45DD-A2DD-7957D4A66B8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9EBB910C-E878-4729-BB9C-49DDC14ADB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22C6879-24F8-44E2-A826-5D3AF59F70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27/08/2021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D148915-043B-4967-ABF5-CE3F69522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57F756E9-1069-4AFA-BA42-B97BE32AB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17929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82A22E68-D3CB-4773-9FC4-48751EE4A7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3F892F6-33A2-4AC1-84CC-DACF1FACF0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41E1E5D-180E-45DB-A504-37C0712F3D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8953E5-FD8F-4E1F-AC7E-D76A5223E044}" type="datetimeFigureOut">
              <a:rPr lang="pt-BR" smtClean="0"/>
              <a:t>27/08/2021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256E36A-D000-4629-8AA3-377AB83294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1E5DC09-EA1E-48D8-A531-33D90FC2B2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04117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1732449"/>
            <a:ext cx="10353762" cy="4058751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B7711601-7080-4EBF-85AF-901AA4B0381F}" type="datetimeFigureOut">
              <a:rPr lang="pt-BR" smtClean="0"/>
              <a:t>27/08/2021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5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62836140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xStyles>
    <p:titleStyle>
      <a:lvl1pPr algn="ctr" defTabSz="457200" rtl="0" eaLnBrk="1" latinLnBrk="0" hangingPunct="1">
        <a:spcBef>
          <a:spcPct val="0"/>
        </a:spcBef>
        <a:buNone/>
        <a:defRPr sz="4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G"/><Relationship Id="rId3" Type="http://schemas.openxmlformats.org/officeDocument/2006/relationships/image" Target="../media/image25.png"/><Relationship Id="rId7" Type="http://schemas.openxmlformats.org/officeDocument/2006/relationships/image" Target="../media/image29.jpeg"/><Relationship Id="rId12" Type="http://schemas.openxmlformats.org/officeDocument/2006/relationships/image" Target="../media/image32.jpe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gif"/><Relationship Id="rId11" Type="http://schemas.openxmlformats.org/officeDocument/2006/relationships/hyperlink" Target="https://go.hotmart.com/D45351936X?dp=1" TargetMode="External"/><Relationship Id="rId5" Type="http://schemas.openxmlformats.org/officeDocument/2006/relationships/image" Target="../media/image27.jpeg"/><Relationship Id="rId10" Type="http://schemas.openxmlformats.org/officeDocument/2006/relationships/hyperlink" Target="https://t.me/juliocesarmedeiros" TargetMode="External"/><Relationship Id="rId4" Type="http://schemas.openxmlformats.org/officeDocument/2006/relationships/image" Target="../media/image26.gif"/><Relationship Id="rId9" Type="http://schemas.openxmlformats.org/officeDocument/2006/relationships/image" Target="../media/image31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3.png"/><Relationship Id="rId7" Type="http://schemas.openxmlformats.org/officeDocument/2006/relationships/image" Target="../media/image16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Relationship Id="rId6" Type="http://schemas.microsoft.com/office/2007/relationships/hdphoto" Target="../media/hdphoto1.wdp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8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9.gi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exto&#10;&#10;Descrição gerada automaticamente com confiança média">
            <a:extLst>
              <a:ext uri="{FF2B5EF4-FFF2-40B4-BE49-F238E27FC236}">
                <a16:creationId xmlns:a16="http://schemas.microsoft.com/office/drawing/2014/main" id="{18E2F041-C2EF-49B0-A300-A7A91C2A390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3" r="-1" b="-1"/>
          <a:stretch/>
        </p:blipFill>
        <p:spPr bwMode="auto">
          <a:xfrm>
            <a:off x="20" y="10"/>
            <a:ext cx="4637226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Rectangle 70">
            <a:extLst>
              <a:ext uri="{FF2B5EF4-FFF2-40B4-BE49-F238E27FC236}">
                <a16:creationId xmlns:a16="http://schemas.microsoft.com/office/drawing/2014/main" id="{B9951BD9-0868-4CDB-ACD6-9C4209B5E4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4637247" y="0"/>
            <a:ext cx="7554754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74D54CFB-9CE5-4B96-9BDA-4FCF029376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77328" y="640081"/>
            <a:ext cx="6433523" cy="3516195"/>
          </a:xfrm>
        </p:spPr>
        <p:txBody>
          <a:bodyPr>
            <a:normAutofit/>
          </a:bodyPr>
          <a:lstStyle/>
          <a:p>
            <a:pPr algn="l"/>
            <a:r>
              <a:rPr lang="pt-BR" sz="7200" b="1" dirty="0">
                <a:solidFill>
                  <a:schemeClr val="bg1"/>
                </a:solidFill>
                <a:latin typeface="Abadi" panose="020B0604020104020204" pitchFamily="34" charset="0"/>
              </a:rPr>
              <a:t>Lição 9. Os elementos do lugar santo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1970725-E261-43B9-BC56-4BA6ED9FEF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77327" y="4156277"/>
            <a:ext cx="5793444" cy="1341010"/>
          </a:xfrm>
        </p:spPr>
        <p:txBody>
          <a:bodyPr>
            <a:normAutofit/>
          </a:bodyPr>
          <a:lstStyle/>
          <a:p>
            <a:pPr algn="l"/>
            <a:r>
              <a:rPr lang="pt-BR" sz="3200" dirty="0">
                <a:solidFill>
                  <a:schemeClr val="accent4"/>
                </a:solidFill>
              </a:rPr>
              <a:t>Revista conectar +</a:t>
            </a:r>
          </a:p>
          <a:p>
            <a:pPr algn="l"/>
            <a:r>
              <a:rPr lang="pt-BR" sz="3200" dirty="0">
                <a:solidFill>
                  <a:schemeClr val="accent4"/>
                </a:solidFill>
              </a:rPr>
              <a:t>Editora Betel Dominical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254E4FEA-9E18-4E43-B927-52A31052AB15}"/>
              </a:ext>
            </a:extLst>
          </p:cNvPr>
          <p:cNvSpPr/>
          <p:nvPr/>
        </p:nvSpPr>
        <p:spPr>
          <a:xfrm>
            <a:off x="8414623" y="5786135"/>
            <a:ext cx="3321101" cy="76944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4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Pr. Júlio César</a:t>
            </a:r>
          </a:p>
        </p:txBody>
      </p:sp>
    </p:spTree>
    <p:extLst>
      <p:ext uri="{BB962C8B-B14F-4D97-AF65-F5344CB8AC3E}">
        <p14:creationId xmlns:p14="http://schemas.microsoft.com/office/powerpoint/2010/main" val="3592537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Rectangle 191">
            <a:extLst>
              <a:ext uri="{FF2B5EF4-FFF2-40B4-BE49-F238E27FC236}">
                <a16:creationId xmlns:a16="http://schemas.microsoft.com/office/drawing/2014/main" id="{4038CB10-1F5C-4D54-9DF7-12586DE5B0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7546" y="4572000"/>
            <a:ext cx="7058307" cy="1964266"/>
          </a:xfrm>
          <a:prstGeom prst="rect">
            <a:avLst/>
          </a:prstGeom>
          <a:solidFill>
            <a:srgbClr val="272960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24256" y="4767072"/>
            <a:ext cx="6594189" cy="1625210"/>
          </a:xfrm>
        </p:spPr>
        <p:txBody>
          <a:bodyPr>
            <a:normAutofit/>
          </a:bodyPr>
          <a:lstStyle/>
          <a:p>
            <a:pPr algn="r"/>
            <a:r>
              <a:rPr lang="pt-BR">
                <a:solidFill>
                  <a:srgbClr val="FFFFFF"/>
                </a:solidFill>
              </a:rPr>
              <a:t>3 – O altar do incenso</a:t>
            </a:r>
          </a:p>
        </p:txBody>
      </p:sp>
      <p:pic>
        <p:nvPicPr>
          <p:cNvPr id="3074" name="Picture 2" descr="O altar do incenso. – Blog do Erivelton Figueiredo">
            <a:extLst>
              <a:ext uri="{FF2B5EF4-FFF2-40B4-BE49-F238E27FC236}">
                <a16:creationId xmlns:a16="http://schemas.microsoft.com/office/drawing/2014/main" id="{C7BC891A-A893-4D9C-85B8-73059CA72B3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4" r="18103" b="-2"/>
          <a:stretch/>
        </p:blipFill>
        <p:spPr bwMode="auto">
          <a:xfrm>
            <a:off x="327547" y="321733"/>
            <a:ext cx="7058306" cy="410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3" name="Rectangle 192">
            <a:extLst>
              <a:ext uri="{FF2B5EF4-FFF2-40B4-BE49-F238E27FC236}">
                <a16:creationId xmlns:a16="http://schemas.microsoft.com/office/drawing/2014/main" id="{73ED6512-6858-4552-B699-9A97FE9A4E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34655" y="321732"/>
            <a:ext cx="4335613" cy="6214534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8029319" y="917725"/>
            <a:ext cx="3424739" cy="4852362"/>
          </a:xfrm>
        </p:spPr>
        <p:txBody>
          <a:bodyPr anchor="ctr">
            <a:normAutofit/>
          </a:bodyPr>
          <a:lstStyle/>
          <a:p>
            <a:pPr marL="36900" indent="0">
              <a:buNone/>
            </a:pPr>
            <a:r>
              <a:rPr lang="pt-BR" sz="2000" b="0" i="0">
                <a:solidFill>
                  <a:srgbClr val="FFFFFF"/>
                </a:solidFill>
                <a:effectLst/>
                <a:latin typeface="Nunito Sans"/>
              </a:rPr>
              <a:t>Ele ficava na frente do acesso ao Santíssimo, ultima peça do lugar Santo. </a:t>
            </a:r>
          </a:p>
          <a:p>
            <a:pPr marL="36900" indent="0">
              <a:buNone/>
            </a:pPr>
            <a:r>
              <a:rPr lang="pt-BR" sz="2000">
                <a:solidFill>
                  <a:srgbClr val="FFFFFF"/>
                </a:solidFill>
                <a:latin typeface="Nunito Sans"/>
              </a:rPr>
              <a:t>Fala da vida de oração e adoração do crente</a:t>
            </a:r>
            <a:endParaRPr lang="pt-BR" sz="20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0605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ED6145CC-533A-4079-9B46-708B88708A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669" y="346626"/>
            <a:ext cx="10351234" cy="1038373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pt-BR" dirty="0"/>
              <a:t>3 – O altar de incenso</a:t>
            </a:r>
          </a:p>
        </p:txBody>
      </p:sp>
      <p:sp>
        <p:nvSpPr>
          <p:cNvPr id="6" name="Espaço Reservado para Texto 5">
            <a:extLst>
              <a:ext uri="{FF2B5EF4-FFF2-40B4-BE49-F238E27FC236}">
                <a16:creationId xmlns:a16="http://schemas.microsoft.com/office/drawing/2014/main" id="{67229C49-5900-43CA-8078-15110F895F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9669" y="1487076"/>
            <a:ext cx="4992424" cy="823912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pt-BR" dirty="0"/>
              <a:t>3.1. A representatividade do altar de incenso</a:t>
            </a:r>
          </a:p>
        </p:txBody>
      </p:sp>
      <p:sp>
        <p:nvSpPr>
          <p:cNvPr id="7" name="Espaço Reservado para Conteúdo 6">
            <a:extLst>
              <a:ext uri="{FF2B5EF4-FFF2-40B4-BE49-F238E27FC236}">
                <a16:creationId xmlns:a16="http://schemas.microsoft.com/office/drawing/2014/main" id="{89789D2C-C017-4715-A913-85101CA54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9669" y="2374469"/>
            <a:ext cx="4992424" cy="4136905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pt-BR" sz="2400" dirty="0"/>
              <a:t>Características:</a:t>
            </a:r>
          </a:p>
          <a:p>
            <a:r>
              <a:rPr lang="pt-BR" sz="2400" dirty="0"/>
              <a:t>Conhecido como altar de ouro;</a:t>
            </a:r>
          </a:p>
          <a:p>
            <a:r>
              <a:rPr lang="pt-BR" sz="2400" dirty="0"/>
              <a:t>O incenso tipifica a oração e o louvor;</a:t>
            </a:r>
          </a:p>
          <a:p>
            <a:r>
              <a:rPr lang="pt-BR" sz="2400" dirty="0"/>
              <a:t>Jesus ofereceu-se como sacrifício;</a:t>
            </a:r>
          </a:p>
          <a:p>
            <a:r>
              <a:rPr lang="pt-BR" sz="2400" dirty="0"/>
              <a:t>O incenso também fala da intercessão;</a:t>
            </a:r>
          </a:p>
          <a:p>
            <a:r>
              <a:rPr lang="pt-BR" sz="2400" dirty="0"/>
              <a:t>O Espirito Santo intercede por nós;</a:t>
            </a:r>
          </a:p>
          <a:p>
            <a:r>
              <a:rPr lang="pt-BR" sz="2400" dirty="0"/>
              <a:t>O altar tipifica o ministério de Cristo intercedendo pelos seus;</a:t>
            </a:r>
          </a:p>
          <a:p>
            <a:endParaRPr lang="pt-BR" sz="2000" dirty="0"/>
          </a:p>
        </p:txBody>
      </p:sp>
      <p:sp>
        <p:nvSpPr>
          <p:cNvPr id="9" name="Espaço Reservado para Conteúdo 8">
            <a:extLst>
              <a:ext uri="{FF2B5EF4-FFF2-40B4-BE49-F238E27FC236}">
                <a16:creationId xmlns:a16="http://schemas.microsoft.com/office/drawing/2014/main" id="{BDB954A0-5BFE-431B-8461-C1A7DD9D84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096000" y="2420631"/>
            <a:ext cx="4726769" cy="1811128"/>
          </a:xfr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pt-BR" sz="1800" dirty="0"/>
              <a:t>Estoraque;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pt-BR" sz="1800" dirty="0" err="1"/>
              <a:t>Ônica</a:t>
            </a:r>
            <a:endParaRPr lang="pt-BR" sz="1800" dirty="0"/>
          </a:p>
          <a:p>
            <a:pPr>
              <a:buFont typeface="Wingdings" panose="05000000000000000000" pitchFamily="2" charset="2"/>
              <a:buChar char="q"/>
            </a:pPr>
            <a:r>
              <a:rPr lang="pt-BR" sz="1800" dirty="0" err="1"/>
              <a:t>Galbo</a:t>
            </a:r>
            <a:r>
              <a:rPr lang="pt-BR" sz="1800" dirty="0"/>
              <a:t>;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pt-BR" sz="1800" dirty="0"/>
              <a:t>Tais materiais eram exclusivos para o preparo do incenso, tornando-o consagrado ao Senhor</a:t>
            </a:r>
            <a:endParaRPr lang="pt-BR" sz="1600" dirty="0"/>
          </a:p>
        </p:txBody>
      </p:sp>
      <p:sp>
        <p:nvSpPr>
          <p:cNvPr id="17" name="Espaço Reservado para Texto 5">
            <a:extLst>
              <a:ext uri="{FF2B5EF4-FFF2-40B4-BE49-F238E27FC236}">
                <a16:creationId xmlns:a16="http://schemas.microsoft.com/office/drawing/2014/main" id="{E74CD78C-4215-4753-A19C-9F547C439191}"/>
              </a:ext>
            </a:extLst>
          </p:cNvPr>
          <p:cNvSpPr txBox="1">
            <a:spLocks/>
          </p:cNvSpPr>
          <p:nvPr/>
        </p:nvSpPr>
        <p:spPr>
          <a:xfrm>
            <a:off x="6096000" y="1515998"/>
            <a:ext cx="4726769" cy="82391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/>
              <a:t>3.2. A fórmula do incenso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9BA2B7FB-801C-4407-AFF8-B368C58BE75C}"/>
              </a:ext>
            </a:extLst>
          </p:cNvPr>
          <p:cNvSpPr txBox="1"/>
          <p:nvPr/>
        </p:nvSpPr>
        <p:spPr>
          <a:xfrm>
            <a:off x="6096000" y="4312480"/>
            <a:ext cx="4844903" cy="2246769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pt-BR" sz="1400" dirty="0">
                <a:solidFill>
                  <a:schemeClr val="tx1"/>
                </a:solidFill>
                <a:highlight>
                  <a:srgbClr val="FFFF00"/>
                </a:highlight>
              </a:rPr>
              <a:t>1º - A ESTORAQUE </a:t>
            </a:r>
            <a:r>
              <a:rPr lang="pt-BR" sz="1400" dirty="0"/>
              <a:t>- ( </a:t>
            </a:r>
            <a:r>
              <a:rPr lang="pt-BR" sz="1400" dirty="0" err="1"/>
              <a:t>Hb</a:t>
            </a:r>
            <a:r>
              <a:rPr lang="pt-BR" sz="1400" dirty="0"/>
              <a:t>. Gotas-pingos ) Arbusto de origem asiática, que produz uma resina aromática, Sem Corte, mas de forma ESPONTÂNEA, como se fosse pingos ou gotas.</a:t>
            </a:r>
          </a:p>
          <a:p>
            <a:r>
              <a:rPr lang="pt-BR" sz="1400" dirty="0">
                <a:solidFill>
                  <a:schemeClr val="tx1"/>
                </a:solidFill>
                <a:highlight>
                  <a:srgbClr val="FFFF00"/>
                </a:highlight>
              </a:rPr>
              <a:t>2º - A ONICA - </a:t>
            </a:r>
            <a:r>
              <a:rPr lang="pt-BR" sz="1400" dirty="0"/>
              <a:t>( Profunda ) Molusco Marinho de águas PROFUNDAS, que tem em suas conchas, membranas fibrosas odoríferas, que quando queimadas, exalam um aroma suave e duradouro.</a:t>
            </a:r>
          </a:p>
          <a:p>
            <a:r>
              <a:rPr lang="pt-BR" sz="1400" dirty="0">
                <a:solidFill>
                  <a:schemeClr val="tx1"/>
                </a:solidFill>
                <a:highlight>
                  <a:srgbClr val="FFFF00"/>
                </a:highlight>
              </a:rPr>
              <a:t>3º - O GÁLBANO </a:t>
            </a:r>
            <a:r>
              <a:rPr lang="pt-BR" sz="1400" dirty="0"/>
              <a:t>- ( Quebrantamento ) Planta sempre verde, com canais oleíferos, de onde se extrai um perfume medicinal e aromático, quando cortado ou ralado.</a:t>
            </a:r>
          </a:p>
        </p:txBody>
      </p:sp>
    </p:spTree>
    <p:extLst>
      <p:ext uri="{BB962C8B-B14F-4D97-AF65-F5344CB8AC3E}">
        <p14:creationId xmlns:p14="http://schemas.microsoft.com/office/powerpoint/2010/main" val="3505050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9" grpId="0" build="p"/>
      <p:bldP spid="1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170" name="Picture 2" descr="Como fazer uma conclusão? - Toda Matéria">
            <a:extLst>
              <a:ext uri="{FF2B5EF4-FFF2-40B4-BE49-F238E27FC236}">
                <a16:creationId xmlns:a16="http://schemas.microsoft.com/office/drawing/2014/main" id="{84859233-A58B-4562-B0E3-B6DDD3FA42E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83" r="1" b="1"/>
          <a:stretch/>
        </p:blipFill>
        <p:spPr bwMode="auto">
          <a:xfrm>
            <a:off x="2522356" y="10"/>
            <a:ext cx="9669642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3" name="Rectangle 72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39026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4FCD634C-A016-4AF3-892B-ADD682C6223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3822189" cy="189991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/>
              <a:t>Conclusão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0D8C98C2-4615-483C-B20C-BDB936957918}"/>
              </a:ext>
            </a:extLst>
          </p:cNvPr>
          <p:cNvSpPr txBox="1"/>
          <p:nvPr/>
        </p:nvSpPr>
        <p:spPr>
          <a:xfrm>
            <a:off x="838200" y="2434201"/>
            <a:ext cx="3822189" cy="3742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000" b="0" i="0" dirty="0">
                <a:effectLst/>
              </a:rPr>
              <a:t>O lugar Santo representava um nível de intimidade maior com Deus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pt-BR" sz="2000" b="0" i="0" dirty="0">
              <a:effectLst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b="0" i="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834808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ço Reservado para Conteúdo 4" descr="Interface gráfica do usuário, Aplicativo, Teams&#10;&#10;Descrição gerada automaticamente">
            <a:extLst>
              <a:ext uri="{FF2B5EF4-FFF2-40B4-BE49-F238E27FC236}">
                <a16:creationId xmlns:a16="http://schemas.microsoft.com/office/drawing/2014/main" id="{A9F5EA7E-3ABD-4172-921F-317104F28D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213" y="0"/>
            <a:ext cx="5837649" cy="32611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B623677D-910D-41E9-86A6-BEBD513E12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94" y="841598"/>
            <a:ext cx="3726425" cy="3726425"/>
          </a:xfrm>
          <a:prstGeom prst="rect">
            <a:avLst/>
          </a:prstGeom>
        </p:spPr>
      </p:pic>
      <p:pic>
        <p:nvPicPr>
          <p:cNvPr id="5124" name="Picture 4" descr="Inscrever Se GIFs - Get the best GIF on GIPHY">
            <a:extLst>
              <a:ext uri="{FF2B5EF4-FFF2-40B4-BE49-F238E27FC236}">
                <a16:creationId xmlns:a16="http://schemas.microsoft.com/office/drawing/2014/main" id="{E04064F2-A5F6-440B-B641-A2A133F5743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7637" y="868096"/>
            <a:ext cx="33909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m 5" descr="Forma&#10;&#10;Descrição gerada automaticamente com confiança baixa">
            <a:extLst>
              <a:ext uri="{FF2B5EF4-FFF2-40B4-BE49-F238E27FC236}">
                <a16:creationId xmlns:a16="http://schemas.microsoft.com/office/drawing/2014/main" id="{AE253FD1-C0CE-4E0E-88FD-AA090F4A863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75" y="4856078"/>
            <a:ext cx="1940675" cy="1905001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3CEF2C47-6523-415F-BBD3-862C64C97ADE}"/>
              </a:ext>
            </a:extLst>
          </p:cNvPr>
          <p:cNvSpPr txBox="1"/>
          <p:nvPr/>
        </p:nvSpPr>
        <p:spPr>
          <a:xfrm>
            <a:off x="49975" y="219107"/>
            <a:ext cx="4114800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BR" sz="3200" dirty="0"/>
              <a:t>COMO AJUDAR?</a:t>
            </a:r>
          </a:p>
        </p:txBody>
      </p:sp>
      <p:pic>
        <p:nvPicPr>
          <p:cNvPr id="9" name="Imagem 8" descr="Desenho de rosto de pessoa&#10;&#10;Descrição gerada automaticamente com confiança baixa">
            <a:extLst>
              <a:ext uri="{FF2B5EF4-FFF2-40B4-BE49-F238E27FC236}">
                <a16:creationId xmlns:a16="http://schemas.microsoft.com/office/drawing/2014/main" id="{E33C4E3B-B16A-4F99-91E6-A345115CBDD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1178" y="487270"/>
            <a:ext cx="1809750" cy="1143000"/>
          </a:xfrm>
          <a:prstGeom prst="rect">
            <a:avLst/>
          </a:prstGeom>
        </p:spPr>
      </p:pic>
      <p:pic>
        <p:nvPicPr>
          <p:cNvPr id="3" name="Imagem 2" descr="Interface gráfica do usuário, Aplicativo&#10;&#10;Descrição gerada automaticamente">
            <a:extLst>
              <a:ext uri="{FF2B5EF4-FFF2-40B4-BE49-F238E27FC236}">
                <a16:creationId xmlns:a16="http://schemas.microsoft.com/office/drawing/2014/main" id="{235A01E0-DFCD-403A-B465-BFD17622C37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8013" y="2913250"/>
            <a:ext cx="1885477" cy="33151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Imagem 9" descr="Uma imagem contendo mulher, jogador, bola, balançando&#10;&#10;Descrição gerada automaticamente">
            <a:extLst>
              <a:ext uri="{FF2B5EF4-FFF2-40B4-BE49-F238E27FC236}">
                <a16:creationId xmlns:a16="http://schemas.microsoft.com/office/drawing/2014/main" id="{1BB17BAF-CF12-4993-83D9-2FDE996AE7A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66421">
            <a:off x="7021510" y="5001861"/>
            <a:ext cx="1158682" cy="18733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1" name="Agrupar 10">
            <a:extLst>
              <a:ext uri="{FF2B5EF4-FFF2-40B4-BE49-F238E27FC236}">
                <a16:creationId xmlns:a16="http://schemas.microsoft.com/office/drawing/2014/main" id="{1584D127-F47D-483C-B584-7F425CE221F3}"/>
              </a:ext>
            </a:extLst>
          </p:cNvPr>
          <p:cNvGrpSpPr/>
          <p:nvPr/>
        </p:nvGrpSpPr>
        <p:grpSpPr>
          <a:xfrm>
            <a:off x="4411451" y="3163269"/>
            <a:ext cx="2625751" cy="2392224"/>
            <a:chOff x="7663544" y="780037"/>
            <a:chExt cx="3832268" cy="4215517"/>
          </a:xfrm>
        </p:grpSpPr>
        <p:pic>
          <p:nvPicPr>
            <p:cNvPr id="12" name="Imagem 11" descr="Tela de celular com texto preto sobre fundo azul&#10;&#10;Descrição gerada automaticamente">
              <a:extLst>
                <a:ext uri="{FF2B5EF4-FFF2-40B4-BE49-F238E27FC236}">
                  <a16:creationId xmlns:a16="http://schemas.microsoft.com/office/drawing/2014/main" id="{A7B243FA-C9F6-4AEA-8648-A2867874B37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3544" y="780037"/>
              <a:ext cx="3832268" cy="383226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3" name="CaixaDeTexto 12">
              <a:extLst>
                <a:ext uri="{FF2B5EF4-FFF2-40B4-BE49-F238E27FC236}">
                  <a16:creationId xmlns:a16="http://schemas.microsoft.com/office/drawing/2014/main" id="{430C9AC5-ACEB-44F2-8C2F-C910CE6FC4EA}"/>
                </a:ext>
              </a:extLst>
            </p:cNvPr>
            <p:cNvSpPr txBox="1"/>
            <p:nvPr/>
          </p:nvSpPr>
          <p:spPr>
            <a:xfrm>
              <a:off x="7663544" y="4626222"/>
              <a:ext cx="383226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t-BR" dirty="0">
                  <a:hlinkClick r:id="rId10"/>
                </a:rPr>
                <a:t>https://t.me/juliocesarmedeiros</a:t>
              </a:r>
              <a:r>
                <a:rPr lang="pt-BR" dirty="0"/>
                <a:t> </a:t>
              </a:r>
            </a:p>
          </p:txBody>
        </p:sp>
      </p:grpSp>
      <p:grpSp>
        <p:nvGrpSpPr>
          <p:cNvPr id="14" name="Agrupar 13">
            <a:extLst>
              <a:ext uri="{FF2B5EF4-FFF2-40B4-BE49-F238E27FC236}">
                <a16:creationId xmlns:a16="http://schemas.microsoft.com/office/drawing/2014/main" id="{BCAD959F-17A5-48AA-A436-BEDFEE90161F}"/>
              </a:ext>
            </a:extLst>
          </p:cNvPr>
          <p:cNvGrpSpPr/>
          <p:nvPr/>
        </p:nvGrpSpPr>
        <p:grpSpPr>
          <a:xfrm>
            <a:off x="7556473" y="3393335"/>
            <a:ext cx="4472684" cy="3468286"/>
            <a:chOff x="43782" y="2855194"/>
            <a:chExt cx="4472684" cy="3468286"/>
          </a:xfrm>
        </p:grpSpPr>
        <p:sp>
          <p:nvSpPr>
            <p:cNvPr id="15" name="CaixaDeTexto 14">
              <a:extLst>
                <a:ext uri="{FF2B5EF4-FFF2-40B4-BE49-F238E27FC236}">
                  <a16:creationId xmlns:a16="http://schemas.microsoft.com/office/drawing/2014/main" id="{E2CD8D81-37BF-4F10-8062-94008A0D5306}"/>
                </a:ext>
              </a:extLst>
            </p:cNvPr>
            <p:cNvSpPr txBox="1"/>
            <p:nvPr/>
          </p:nvSpPr>
          <p:spPr>
            <a:xfrm>
              <a:off x="43782" y="2855194"/>
              <a:ext cx="4408714" cy="175432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pt-BR" dirty="0">
                  <a:solidFill>
                    <a:schemeClr val="bg1"/>
                  </a:solidFill>
                  <a:hlinkClick r:id="rId11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https://go.hotmart.com/D45351936X?dp=1</a:t>
              </a:r>
              <a:r>
                <a:rPr lang="pt-BR" dirty="0">
                  <a:solidFill>
                    <a:schemeClr val="bg1"/>
                  </a:solidFill>
                </a:rPr>
                <a:t> </a:t>
              </a:r>
            </a:p>
            <a:p>
              <a:r>
                <a:rPr lang="pt-BR" dirty="0"/>
                <a:t>Venha ser nosso aluno neste curso de professores de Escola Dominical! Não perca está oportunidade.</a:t>
              </a:r>
            </a:p>
            <a:p>
              <a:r>
                <a:rPr lang="pt-BR" dirty="0"/>
                <a:t> Totalmente on-line</a:t>
              </a:r>
            </a:p>
            <a:p>
              <a:r>
                <a:rPr lang="pt-BR" dirty="0"/>
                <a:t>Certificado ao final</a:t>
              </a:r>
            </a:p>
          </p:txBody>
        </p:sp>
        <p:pic>
          <p:nvPicPr>
            <p:cNvPr id="16" name="Picture 2">
              <a:extLst>
                <a:ext uri="{FF2B5EF4-FFF2-40B4-BE49-F238E27FC236}">
                  <a16:creationId xmlns:a16="http://schemas.microsoft.com/office/drawing/2014/main" id="{42C81C0A-FECB-470C-8849-37E4502BF10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6685" y="3873699"/>
              <a:ext cx="2449781" cy="244978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pic>
      </p:grpSp>
    </p:spTree>
    <p:extLst>
      <p:ext uri="{BB962C8B-B14F-4D97-AF65-F5344CB8AC3E}">
        <p14:creationId xmlns:p14="http://schemas.microsoft.com/office/powerpoint/2010/main" val="2338374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>
            <a:extLst>
              <a:ext uri="{FF2B5EF4-FFF2-40B4-BE49-F238E27FC236}">
                <a16:creationId xmlns:a16="http://schemas.microsoft.com/office/drawing/2014/main" id="{5F0ECACB-1398-471C-A340-7F844E9A0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0338" y="640080"/>
            <a:ext cx="3734014" cy="356616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 err="1"/>
              <a:t>Dica</a:t>
            </a:r>
            <a:r>
              <a:rPr lang="en-US"/>
              <a:t> de leitura</a:t>
            </a:r>
          </a:p>
        </p:txBody>
      </p:sp>
      <p:sp>
        <p:nvSpPr>
          <p:cNvPr id="9" name="Espaço Reservado para Texto 8">
            <a:extLst>
              <a:ext uri="{FF2B5EF4-FFF2-40B4-BE49-F238E27FC236}">
                <a16:creationId xmlns:a16="http://schemas.microsoft.com/office/drawing/2014/main" id="{A57A2E27-5CAF-477F-A83A-A66ABC0175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90339" y="4636008"/>
            <a:ext cx="3734014" cy="1572768"/>
          </a:xfrm>
        </p:spPr>
        <p:txBody>
          <a:bodyPr vert="horz" lIns="91440" tIns="45720" rIns="91440" bIns="45720" rtlCol="0">
            <a:norm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pic>
        <p:nvPicPr>
          <p:cNvPr id="3" name="Imagem 2" descr="Computador portátil em cima da mesa&#10;&#10;Descrição gerada automaticamente">
            <a:extLst>
              <a:ext uri="{FF2B5EF4-FFF2-40B4-BE49-F238E27FC236}">
                <a16:creationId xmlns:a16="http://schemas.microsoft.com/office/drawing/2014/main" id="{68606B0F-D4FC-4BE2-A05B-4E0B838F66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831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ço Reservado para Conteúdo 4" descr="Uma imagem contendo pessoa, mulher, segurando, frente&#10;&#10;Descrição gerada automaticamente">
            <a:extLst>
              <a:ext uri="{FF2B5EF4-FFF2-40B4-BE49-F238E27FC236}">
                <a16:creationId xmlns:a16="http://schemas.microsoft.com/office/drawing/2014/main" id="{7195910B-10B0-46EC-87BF-E2C1FDFDA4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7297" y="409587"/>
            <a:ext cx="6718913" cy="50391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Imagem 6" descr="Homem de terno azul&#10;&#10;Descrição gerada automaticamente">
            <a:extLst>
              <a:ext uri="{FF2B5EF4-FFF2-40B4-BE49-F238E27FC236}">
                <a16:creationId xmlns:a16="http://schemas.microsoft.com/office/drawing/2014/main" id="{C91BA2FA-4866-433D-9E8E-76E7E8AC04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70214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506C6A0B-6E45-488A-A1C5-5659EA8E23DE}"/>
              </a:ext>
            </a:extLst>
          </p:cNvPr>
          <p:cNvSpPr txBox="1"/>
          <p:nvPr/>
        </p:nvSpPr>
        <p:spPr>
          <a:xfrm>
            <a:off x="5362414" y="5858359"/>
            <a:ext cx="2479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/>
              <a:t>Pr. Júlio César Medeiros</a:t>
            </a:r>
            <a:endParaRPr lang="pt-BR" dirty="0"/>
          </a:p>
        </p:txBody>
      </p:sp>
      <p:pic>
        <p:nvPicPr>
          <p:cNvPr id="10" name="Gráfico 9" descr="Bolas de Harvey 100% com preenchimento sólido">
            <a:extLst>
              <a:ext uri="{FF2B5EF4-FFF2-40B4-BE49-F238E27FC236}">
                <a16:creationId xmlns:a16="http://schemas.microsoft.com/office/drawing/2014/main" id="{97E0EC46-731B-47A5-A9E3-A3868A3A8F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089717" y="5670046"/>
            <a:ext cx="914400" cy="914400"/>
          </a:xfrm>
          <a:prstGeom prst="rect">
            <a:avLst/>
          </a:prstGeom>
        </p:spPr>
      </p:pic>
      <p:pic>
        <p:nvPicPr>
          <p:cNvPr id="18" name="Gráfico 17" descr="Bolas de Harvey 100% com preenchimento sólido">
            <a:extLst>
              <a:ext uri="{FF2B5EF4-FFF2-40B4-BE49-F238E27FC236}">
                <a16:creationId xmlns:a16="http://schemas.microsoft.com/office/drawing/2014/main" id="{B816CE7D-B5E6-4048-BDFC-8A8C1ECBB6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14742" y="5670046"/>
            <a:ext cx="914400" cy="914400"/>
          </a:xfrm>
          <a:prstGeom prst="rect">
            <a:avLst/>
          </a:prstGeom>
        </p:spPr>
      </p:pic>
      <p:pic>
        <p:nvPicPr>
          <p:cNvPr id="20" name="Gráfico 19" descr="Bolas de Harvey 100% com preenchimento sólido">
            <a:extLst>
              <a:ext uri="{FF2B5EF4-FFF2-40B4-BE49-F238E27FC236}">
                <a16:creationId xmlns:a16="http://schemas.microsoft.com/office/drawing/2014/main" id="{5DB010EE-43C8-4970-841A-5A5A30E536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280630" y="567004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803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/>
          <p:cNvSpPr txBox="1"/>
          <p:nvPr/>
        </p:nvSpPr>
        <p:spPr>
          <a:xfrm>
            <a:off x="8302423" y="2576113"/>
            <a:ext cx="33868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457200">
              <a:defRPr/>
            </a:pPr>
            <a:r>
              <a:rPr lang="pt-BR" b="1" i="0" dirty="0">
                <a:effectLst/>
                <a:latin typeface="Nunito Sans"/>
              </a:rPr>
              <a:t>Texto de Referência: Ex. 25. 23-37</a:t>
            </a:r>
            <a:endParaRPr kumimoji="0" lang="pt-BR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sto MT" panose="02040603050505030304"/>
              <a:ea typeface="+mn-ea"/>
              <a:cs typeface="+mn-cs"/>
            </a:endParaRPr>
          </a:p>
        </p:txBody>
      </p:sp>
      <p:sp>
        <p:nvSpPr>
          <p:cNvPr id="7" name="Retângulo de cantos arredondados 6"/>
          <p:cNvSpPr/>
          <p:nvPr/>
        </p:nvSpPr>
        <p:spPr>
          <a:xfrm>
            <a:off x="1524001" y="4112209"/>
            <a:ext cx="2143125" cy="264795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>
              <a:defRPr/>
            </a:pPr>
            <a:r>
              <a:rPr lang="pt-BR" sz="1400" dirty="0" err="1"/>
              <a:t>Heb</a:t>
            </a:r>
            <a:r>
              <a:rPr lang="pt-BR" sz="1400" dirty="0"/>
              <a:t> 9:4  Que tinha o incensário de ouro, e a arca da aliança, coberta de ouro toda em redor; em que estava um vaso de ouro, que continha o maná, e a vara de Arão, que tinha florescido, e as tábuas da aliança; </a:t>
            </a:r>
            <a:endParaRPr kumimoji="0" lang="pt-BR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sto MT" panose="02040603050505030304"/>
              <a:ea typeface="+mn-ea"/>
              <a:cs typeface="+mn-cs"/>
            </a:endParaRPr>
          </a:p>
        </p:txBody>
      </p:sp>
      <p:sp>
        <p:nvSpPr>
          <p:cNvPr id="10" name="Retângulo de cantos arredondados 9"/>
          <p:cNvSpPr/>
          <p:nvPr/>
        </p:nvSpPr>
        <p:spPr>
          <a:xfrm>
            <a:off x="3877827" y="4112209"/>
            <a:ext cx="2143125" cy="264795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>
              <a:defRPr/>
            </a:pPr>
            <a:r>
              <a:rPr lang="pt-BR" b="1" dirty="0"/>
              <a:t>O Lugar Santo era um lugar de</a:t>
            </a:r>
          </a:p>
          <a:p>
            <a:pPr lvl="0" algn="ctr" defTabSz="457200">
              <a:defRPr/>
            </a:pPr>
            <a:r>
              <a:rPr lang="pt-BR" b="1" dirty="0"/>
              <a:t>Serviço e Adoração</a:t>
            </a:r>
            <a:endParaRPr lang="pt-BR" dirty="0"/>
          </a:p>
          <a:p>
            <a:pPr lvl="0" algn="ctr" defTabSz="457200">
              <a:defRPr/>
            </a:pPr>
            <a:endParaRPr lang="pt-BR" dirty="0"/>
          </a:p>
        </p:txBody>
      </p:sp>
      <p:sp>
        <p:nvSpPr>
          <p:cNvPr id="11" name="Retângulo de cantos arredondados 10"/>
          <p:cNvSpPr/>
          <p:nvPr/>
        </p:nvSpPr>
        <p:spPr>
          <a:xfrm>
            <a:off x="6170983" y="4112209"/>
            <a:ext cx="2143125" cy="266333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lvl="0" indent="-285750" algn="ctr" defTabSz="457200">
              <a:buFont typeface="Arial" panose="020B0604020202020204" pitchFamily="34" charset="0"/>
              <a:buChar char="•"/>
              <a:defRPr/>
            </a:pPr>
            <a:r>
              <a:rPr lang="pt-BR" sz="1600" dirty="0">
                <a:solidFill>
                  <a:prstClr val="white"/>
                </a:solidFill>
              </a:rPr>
              <a:t>Descrever as mobílias do lugar Santo;</a:t>
            </a:r>
          </a:p>
          <a:p>
            <a:pPr marL="285750" lvl="0" indent="-285750" algn="ctr" defTabSz="457200">
              <a:buFont typeface="Arial" panose="020B0604020202020204" pitchFamily="34" charset="0"/>
              <a:buChar char="•"/>
              <a:defRPr/>
            </a:pPr>
            <a:r>
              <a:rPr lang="pt-BR" sz="1600" dirty="0">
                <a:solidFill>
                  <a:prstClr val="white"/>
                </a:solidFill>
              </a:rPr>
              <a:t>Entender a mensagem espiritual deste </a:t>
            </a:r>
            <a:r>
              <a:rPr lang="pt-BR" sz="1600" dirty="0" err="1">
                <a:solidFill>
                  <a:prstClr val="white"/>
                </a:solidFill>
              </a:rPr>
              <a:t>movéis</a:t>
            </a:r>
            <a:r>
              <a:rPr lang="pt-BR" sz="1600" dirty="0">
                <a:solidFill>
                  <a:prstClr val="white"/>
                </a:solidFill>
              </a:rPr>
              <a:t>;</a:t>
            </a:r>
          </a:p>
          <a:p>
            <a:pPr marL="285750" lvl="0" indent="-285750" algn="ctr" defTabSz="457200">
              <a:buFont typeface="Arial" panose="020B0604020202020204" pitchFamily="34" charset="0"/>
              <a:buChar char="•"/>
              <a:defRPr/>
            </a:pPr>
            <a:r>
              <a:rPr lang="pt-BR" sz="1600" dirty="0">
                <a:solidFill>
                  <a:prstClr val="white"/>
                </a:solidFill>
              </a:rPr>
              <a:t>Resgatar a importância da liturgia no culto</a:t>
            </a:r>
          </a:p>
        </p:txBody>
      </p:sp>
      <p:sp>
        <p:nvSpPr>
          <p:cNvPr id="12" name="Retângulo de cantos arredondados 11"/>
          <p:cNvSpPr/>
          <p:nvPr/>
        </p:nvSpPr>
        <p:spPr>
          <a:xfrm>
            <a:off x="8382000" y="4112209"/>
            <a:ext cx="2143125" cy="264795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sto MT" panose="02040603050505030304"/>
              <a:ea typeface="+mn-ea"/>
              <a:cs typeface="+mn-cs"/>
            </a:endParaRPr>
          </a:p>
        </p:txBody>
      </p:sp>
      <p:sp>
        <p:nvSpPr>
          <p:cNvPr id="13" name="CaixaDeTexto 12"/>
          <p:cNvSpPr txBox="1"/>
          <p:nvPr/>
        </p:nvSpPr>
        <p:spPr>
          <a:xfrm>
            <a:off x="1575162" y="3804433"/>
            <a:ext cx="2091962" cy="30777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VERSÍCULO DO DIA </a:t>
            </a:r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4066" y="3149186"/>
            <a:ext cx="799470" cy="559629"/>
          </a:xfrm>
          <a:prstGeom prst="rect">
            <a:avLst/>
          </a:prstGeom>
        </p:spPr>
      </p:pic>
      <p:sp>
        <p:nvSpPr>
          <p:cNvPr id="17" name="CaixaDeTexto 16"/>
          <p:cNvSpPr txBox="1"/>
          <p:nvPr/>
        </p:nvSpPr>
        <p:spPr>
          <a:xfrm>
            <a:off x="3792035" y="3804432"/>
            <a:ext cx="2389757" cy="338554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VERDADE APLICADA</a:t>
            </a:r>
          </a:p>
        </p:txBody>
      </p:sp>
      <p:sp>
        <p:nvSpPr>
          <p:cNvPr id="18" name="CaixaDeTexto 17"/>
          <p:cNvSpPr txBox="1"/>
          <p:nvPr/>
        </p:nvSpPr>
        <p:spPr>
          <a:xfrm>
            <a:off x="6231652" y="3804433"/>
            <a:ext cx="2139368" cy="30777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OBJETIVOS DA LIÇÃO</a:t>
            </a:r>
          </a:p>
        </p:txBody>
      </p:sp>
      <p:pic>
        <p:nvPicPr>
          <p:cNvPr id="20" name="Imagem 19"/>
          <p:cNvPicPr>
            <a:picLocks noChangeAspect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3068" y="3256580"/>
            <a:ext cx="575928" cy="575688"/>
          </a:xfrm>
          <a:prstGeom prst="rect">
            <a:avLst/>
          </a:prstGeom>
        </p:spPr>
      </p:pic>
      <p:sp>
        <p:nvSpPr>
          <p:cNvPr id="21" name="CaixaDeTexto 20"/>
          <p:cNvSpPr txBox="1"/>
          <p:nvPr/>
        </p:nvSpPr>
        <p:spPr>
          <a:xfrm>
            <a:off x="8338042" y="3804432"/>
            <a:ext cx="2379819" cy="30777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MOMENTO DE ORAÇÃO</a:t>
            </a:r>
          </a:p>
        </p:txBody>
      </p:sp>
      <p:pic>
        <p:nvPicPr>
          <p:cNvPr id="22" name="Imagem 21"/>
          <p:cNvPicPr>
            <a:picLocks noChangeAspect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3392" y="3162476"/>
            <a:ext cx="609116" cy="609116"/>
          </a:xfrm>
          <a:prstGeom prst="rect">
            <a:avLst/>
          </a:prstGeom>
        </p:spPr>
      </p:pic>
      <p:sp>
        <p:nvSpPr>
          <p:cNvPr id="23" name="CaixaDeTexto 22"/>
          <p:cNvSpPr txBox="1"/>
          <p:nvPr/>
        </p:nvSpPr>
        <p:spPr>
          <a:xfrm>
            <a:off x="8464140" y="4655284"/>
            <a:ext cx="206098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457200">
              <a:defRPr/>
            </a:pPr>
            <a:r>
              <a:rPr lang="pt-BR" b="1" dirty="0"/>
              <a:t>Que venhamos cultivar uma vida de adoração à vontade do Eterno Deus</a:t>
            </a:r>
            <a:endParaRPr lang="pt-BR" dirty="0">
              <a:solidFill>
                <a:prstClr val="white"/>
              </a:solidFill>
            </a:endParaRPr>
          </a:p>
        </p:txBody>
      </p:sp>
      <p:pic>
        <p:nvPicPr>
          <p:cNvPr id="24" name="Imagem 23"/>
          <p:cNvPicPr>
            <a:picLocks noChangeAspect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932" y="2971622"/>
            <a:ext cx="860646" cy="860646"/>
          </a:xfrm>
          <a:prstGeom prst="rect">
            <a:avLst/>
          </a:prstGeom>
        </p:spPr>
      </p:pic>
      <p:sp>
        <p:nvSpPr>
          <p:cNvPr id="25" name="CaixaDeTexto 24">
            <a:extLst>
              <a:ext uri="{FF2B5EF4-FFF2-40B4-BE49-F238E27FC236}">
                <a16:creationId xmlns:a16="http://schemas.microsoft.com/office/drawing/2014/main" id="{AFDBC0CC-8AA0-4FA7-BEF4-2326FBBABBB4}"/>
              </a:ext>
            </a:extLst>
          </p:cNvPr>
          <p:cNvSpPr txBox="1"/>
          <p:nvPr/>
        </p:nvSpPr>
        <p:spPr>
          <a:xfrm>
            <a:off x="9264116" y="4235320"/>
            <a:ext cx="5276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b="1" i="0" dirty="0">
                <a:solidFill>
                  <a:srgbClr val="3F3757"/>
                </a:solidFill>
                <a:effectLst/>
                <a:latin typeface="Nunito Sans"/>
              </a:rPr>
              <a:t>🙏</a:t>
            </a:r>
            <a:endParaRPr lang="pt-BR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68E251AA-C3FE-46A0-B3A4-61DB878DCB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2423" y="1732449"/>
            <a:ext cx="467819" cy="826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ortal EBD - Lição 8 - O lugar santíssimo V">
            <a:extLst>
              <a:ext uri="{FF2B5EF4-FFF2-40B4-BE49-F238E27FC236}">
                <a16:creationId xmlns:a16="http://schemas.microsoft.com/office/drawing/2014/main" id="{1F7537D3-3995-4D0C-A3F4-3180BAB7793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946" y="516623"/>
            <a:ext cx="7788063" cy="2648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Ler a bíblia ela te mostrá o caminho on Make a GIF">
            <a:extLst>
              <a:ext uri="{FF2B5EF4-FFF2-40B4-BE49-F238E27FC236}">
                <a16:creationId xmlns:a16="http://schemas.microsoft.com/office/drawing/2014/main" id="{832687DE-ED8E-42D8-8D75-3EB6BCB7573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0228" y="470220"/>
            <a:ext cx="2143325" cy="2061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6747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2" grpId="0" animBg="1"/>
      <p:bldP spid="13" grpId="0" animBg="1"/>
      <p:bldP spid="17" grpId="0" animBg="1"/>
      <p:bldP spid="18" grpId="0" animBg="1"/>
      <p:bldP spid="21" grpId="0" animBg="1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INTRODUÇÃO</a:t>
            </a:r>
          </a:p>
        </p:txBody>
      </p:sp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6670992"/>
              </p:ext>
            </p:extLst>
          </p:nvPr>
        </p:nvGraphicFramePr>
        <p:xfrm>
          <a:off x="2209346" y="1732451"/>
          <a:ext cx="7765322" cy="44683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CaixaDeTexto 5"/>
          <p:cNvSpPr txBox="1"/>
          <p:nvPr/>
        </p:nvSpPr>
        <p:spPr>
          <a:xfrm>
            <a:off x="4278754" y="4343401"/>
            <a:ext cx="3626506" cy="646331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pt-BR" sz="3600" dirty="0"/>
              <a:t>PONTO CHAVE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4278754" y="4989732"/>
            <a:ext cx="42952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i="0" dirty="0">
                <a:solidFill>
                  <a:srgbClr val="FFC000"/>
                </a:solidFill>
                <a:effectLst/>
                <a:latin typeface="times" panose="02020603050405020304" pitchFamily="18" charset="0"/>
              </a:rPr>
              <a:t>Os elementos do Lugar Santo mostram a suficiência de Cristo em nossas vidas</a:t>
            </a:r>
          </a:p>
          <a:p>
            <a:br>
              <a:rPr lang="pt-BR" dirty="0"/>
            </a:br>
            <a:endParaRPr lang="pt-BR" dirty="0"/>
          </a:p>
        </p:txBody>
      </p:sp>
      <p:pic>
        <p:nvPicPr>
          <p:cNvPr id="1028" name="Picture 4" descr="Diana Chaves GIF | Gfycat">
            <a:extLst>
              <a:ext uri="{FF2B5EF4-FFF2-40B4-BE49-F238E27FC236}">
                <a16:creationId xmlns:a16="http://schemas.microsoft.com/office/drawing/2014/main" id="{97668243-BBDD-472C-83CE-79F5C821884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clrChange>
              <a:clrFrom>
                <a:srgbClr val="F6FCFF"/>
              </a:clrFrom>
              <a:clrTo>
                <a:srgbClr val="F6FC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90619">
            <a:off x="677460" y="4158865"/>
            <a:ext cx="3487412" cy="2345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1">
            <a:extLst>
              <a:ext uri="{FF2B5EF4-FFF2-40B4-BE49-F238E27FC236}">
                <a16:creationId xmlns:a16="http://schemas.microsoft.com/office/drawing/2014/main" id="{8F446B8F-0B93-44BC-806A-E78DB445A4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solidFill>
            <a:srgbClr val="F1F5F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altLang="pt-BR" sz="1200" b="1" i="0" u="none" strike="noStrike" cap="none" normalizeH="0" baseline="0">
                <a:ln>
                  <a:noFill/>
                </a:ln>
                <a:solidFill>
                  <a:srgbClr val="356884"/>
                </a:solidFill>
                <a:effectLst/>
                <a:latin typeface="Nunito Sans"/>
              </a:rPr>
              <a:t>Jesus foi o sacrifício perfeito na obra de redenção.</a:t>
            </a:r>
            <a:endParaRPr kumimoji="0" lang="pt-BR" altLang="pt-BR" sz="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pt-BR" altLang="pt-BR" sz="1200" b="0" i="0" u="none" strike="noStrike" cap="none" normalizeH="0" baseline="0">
                <a:ln>
                  <a:noFill/>
                </a:ln>
                <a:solidFill>
                  <a:srgbClr val="48525C"/>
                </a:solidFill>
                <a:effectLst/>
                <a:latin typeface="Nunito Sans"/>
              </a:rPr>
            </a:br>
            <a:endParaRPr kumimoji="0" lang="pt-BR" altLang="pt-B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8" name="Picture 4" descr="Diana Chaves GIF | Gfycat">
            <a:extLst>
              <a:ext uri="{FF2B5EF4-FFF2-40B4-BE49-F238E27FC236}">
                <a16:creationId xmlns:a16="http://schemas.microsoft.com/office/drawing/2014/main" id="{CF9EA27B-E64A-4A2D-9444-E9BBDDB5062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clrChange>
              <a:clrFrom>
                <a:srgbClr val="F6FCFF"/>
              </a:clrFrom>
              <a:clrTo>
                <a:srgbClr val="F6FC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90619">
            <a:off x="7918232" y="4158865"/>
            <a:ext cx="3487412" cy="2345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2841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Rectangle 134">
            <a:extLst>
              <a:ext uri="{FF2B5EF4-FFF2-40B4-BE49-F238E27FC236}">
                <a16:creationId xmlns:a16="http://schemas.microsoft.com/office/drawing/2014/main" id="{4038CB10-1F5C-4D54-9DF7-12586DE5B0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7546" y="4572000"/>
            <a:ext cx="7058307" cy="1964266"/>
          </a:xfrm>
          <a:prstGeom prst="rect">
            <a:avLst/>
          </a:prstGeom>
          <a:solidFill>
            <a:srgbClr val="5E3F35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24256" y="4767072"/>
            <a:ext cx="6594189" cy="1625210"/>
          </a:xfrm>
        </p:spPr>
        <p:txBody>
          <a:bodyPr>
            <a:normAutofit/>
          </a:bodyPr>
          <a:lstStyle/>
          <a:p>
            <a:pPr algn="r"/>
            <a:r>
              <a:rPr lang="pt-BR" b="1">
                <a:solidFill>
                  <a:srgbClr val="FFFFFF"/>
                </a:solidFill>
              </a:rPr>
              <a:t>1 – A mesa dos pães asmos</a:t>
            </a:r>
          </a:p>
        </p:txBody>
      </p:sp>
      <p:pic>
        <p:nvPicPr>
          <p:cNvPr id="1026" name="Picture 2" descr="Portal EBD - Lição 12 - Os pães da proposição III">
            <a:extLst>
              <a:ext uri="{FF2B5EF4-FFF2-40B4-BE49-F238E27FC236}">
                <a16:creationId xmlns:a16="http://schemas.microsoft.com/office/drawing/2014/main" id="{FA63076C-E074-43EF-B00D-EF9A3D743C3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03" r="20526"/>
          <a:stretch/>
        </p:blipFill>
        <p:spPr bwMode="auto">
          <a:xfrm>
            <a:off x="327547" y="321733"/>
            <a:ext cx="7058306" cy="410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" name="Rectangle 136">
            <a:extLst>
              <a:ext uri="{FF2B5EF4-FFF2-40B4-BE49-F238E27FC236}">
                <a16:creationId xmlns:a16="http://schemas.microsoft.com/office/drawing/2014/main" id="{73ED6512-6858-4552-B699-9A97FE9A4E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34655" y="321732"/>
            <a:ext cx="4335613" cy="6214534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8029319" y="917725"/>
            <a:ext cx="3424739" cy="4852362"/>
          </a:xfrm>
        </p:spPr>
        <p:txBody>
          <a:bodyPr anchor="ctr">
            <a:normAutofit/>
          </a:bodyPr>
          <a:lstStyle/>
          <a:p>
            <a:pPr marL="36900" indent="0">
              <a:buNone/>
            </a:pPr>
            <a:r>
              <a:rPr lang="pt-BR" sz="2000">
                <a:solidFill>
                  <a:srgbClr val="FFFFFF"/>
                </a:solidFill>
              </a:rPr>
              <a:t>Neste tópico será ensinado que no lugar Santo havia a mesa dos pães asmos, representando as 12 tribos e também, Cristo o pão da vida. </a:t>
            </a:r>
          </a:p>
        </p:txBody>
      </p:sp>
    </p:spTree>
    <p:extLst>
      <p:ext uri="{BB962C8B-B14F-4D97-AF65-F5344CB8AC3E}">
        <p14:creationId xmlns:p14="http://schemas.microsoft.com/office/powerpoint/2010/main" val="3725787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ED6145CC-533A-4079-9B46-708B88708A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182" y="201953"/>
            <a:ext cx="11185635" cy="1325563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pt-BR" dirty="0"/>
              <a:t>1 - </a:t>
            </a:r>
            <a:r>
              <a:rPr lang="pt-BR" sz="4400" b="1" dirty="0"/>
              <a:t>A mesa dos pães asmos</a:t>
            </a:r>
            <a:endParaRPr lang="pt-BR" dirty="0"/>
          </a:p>
        </p:txBody>
      </p:sp>
      <p:sp>
        <p:nvSpPr>
          <p:cNvPr id="6" name="Espaço Reservado para Texto 5">
            <a:extLst>
              <a:ext uri="{FF2B5EF4-FFF2-40B4-BE49-F238E27FC236}">
                <a16:creationId xmlns:a16="http://schemas.microsoft.com/office/drawing/2014/main" id="{67229C49-5900-43CA-8078-15110F895F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7718" y="1690688"/>
            <a:ext cx="5157787" cy="480332"/>
          </a:xfrm>
        </p:spPr>
        <p:txBody>
          <a:bodyPr>
            <a:normAutofit fontScale="92500"/>
          </a:bodyPr>
          <a:lstStyle/>
          <a:p>
            <a:r>
              <a:rPr lang="pt-BR" dirty="0"/>
              <a:t>1.1. Conhecendo a mesa dos pães asmos</a:t>
            </a:r>
          </a:p>
        </p:txBody>
      </p:sp>
      <p:sp>
        <p:nvSpPr>
          <p:cNvPr id="7" name="Espaço Reservado para Conteúdo 6">
            <a:extLst>
              <a:ext uri="{FF2B5EF4-FFF2-40B4-BE49-F238E27FC236}">
                <a16:creationId xmlns:a16="http://schemas.microsoft.com/office/drawing/2014/main" id="{89789D2C-C017-4715-A913-85101CA54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57971" y="2171021"/>
            <a:ext cx="5383618" cy="2326552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pt-BR" sz="2000" dirty="0"/>
              <a:t>CARACTERISTICAS: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pt-BR" sz="2000" dirty="0"/>
              <a:t>Era feita de madeira (humanidade) revestida de ouro (realeza)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pt-BR" sz="2000" dirty="0"/>
              <a:t>Representava Cristo, o pão da vida, </a:t>
            </a:r>
            <a:r>
              <a:rPr lang="pt-BR" sz="2000" dirty="0" err="1"/>
              <a:t>Jo</a:t>
            </a:r>
            <a:r>
              <a:rPr lang="pt-BR" sz="2000" dirty="0"/>
              <a:t>. 6.25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pt-BR" sz="2000" dirty="0"/>
              <a:t>O Sacerdote se alimentava daquele pão;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pt-BR" sz="2000" dirty="0"/>
              <a:t>A mesa nos remete à comunhão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A0CDD807-3887-4A75-935F-4484FE789C4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096000" y="1506140"/>
            <a:ext cx="5183188" cy="518603"/>
          </a:xfrm>
        </p:spPr>
        <p:txBody>
          <a:bodyPr>
            <a:normAutofit fontScale="92500"/>
          </a:bodyPr>
          <a:lstStyle/>
          <a:p>
            <a:r>
              <a:rPr lang="pt-BR" dirty="0"/>
              <a:t>1.2. Um vislumbre da nação de Israel</a:t>
            </a:r>
          </a:p>
        </p:txBody>
      </p:sp>
      <p:sp>
        <p:nvSpPr>
          <p:cNvPr id="15" name="Espaço Reservado para Conteúdo 14">
            <a:extLst>
              <a:ext uri="{FF2B5EF4-FFF2-40B4-BE49-F238E27FC236}">
                <a16:creationId xmlns:a16="http://schemas.microsoft.com/office/drawing/2014/main" id="{C4C3E048-8406-477C-B243-846BECD9FE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975505" y="1930854"/>
            <a:ext cx="5584443" cy="2766281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pt-BR" sz="2000" dirty="0"/>
              <a:t>Os doze pães representavam as 12 tribos de Israel;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pt-BR" sz="2000" dirty="0"/>
              <a:t>A feitura dos pães de trigo fino, indicava a pureza de Cristo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pt-BR" sz="2000" dirty="0"/>
              <a:t>Obs. O não uso do fermento também tipificava a pureza de Cristo.</a:t>
            </a:r>
            <a:endParaRPr lang="pt-BR" sz="1800" dirty="0"/>
          </a:p>
        </p:txBody>
      </p:sp>
    </p:spTree>
    <p:extLst>
      <p:ext uri="{BB962C8B-B14F-4D97-AF65-F5344CB8AC3E}">
        <p14:creationId xmlns:p14="http://schemas.microsoft.com/office/powerpoint/2010/main" val="2681892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uiExpand="1" build="p"/>
      <p:bldP spid="5" grpId="0" build="p"/>
      <p:bldP spid="15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O Que é a Menorah? Qual o Significado do Candelabro na Bíblia?">
            <a:extLst>
              <a:ext uri="{FF2B5EF4-FFF2-40B4-BE49-F238E27FC236}">
                <a16:creationId xmlns:a16="http://schemas.microsoft.com/office/drawing/2014/main" id="{67CCA2A7-16EC-43F9-8DD4-8B8FDF6A88B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06" r="19577" b="1"/>
          <a:stretch/>
        </p:blipFill>
        <p:spPr bwMode="auto">
          <a:xfrm>
            <a:off x="20" y="10"/>
            <a:ext cx="7009876" cy="6857990"/>
          </a:xfrm>
          <a:custGeom>
            <a:avLst/>
            <a:gdLst/>
            <a:ahLst/>
            <a:cxnLst/>
            <a:rect l="l" t="t" r="r" b="b"/>
            <a:pathLst>
              <a:path w="7009896" h="6858000">
                <a:moveTo>
                  <a:pt x="0" y="0"/>
                </a:moveTo>
                <a:lnTo>
                  <a:pt x="7009896" y="0"/>
                </a:lnTo>
                <a:lnTo>
                  <a:pt x="7009896" y="1"/>
                </a:lnTo>
                <a:lnTo>
                  <a:pt x="6295211" y="1"/>
                </a:lnTo>
                <a:lnTo>
                  <a:pt x="6195255" y="380651"/>
                </a:lnTo>
                <a:cubicBezTo>
                  <a:pt x="5677600" y="2559611"/>
                  <a:pt x="5966601" y="4758249"/>
                  <a:pt x="6880029" y="6647018"/>
                </a:cubicBezTo>
                <a:lnTo>
                  <a:pt x="6988280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5FDF4720-5445-47BE-89FE-E40D1AE6F6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711927" y="-1"/>
            <a:ext cx="6480073" cy="6858002"/>
          </a:xfrm>
          <a:custGeom>
            <a:avLst/>
            <a:gdLst>
              <a:gd name="connsiteX0" fmla="*/ 6130244 w 6480073"/>
              <a:gd name="connsiteY0" fmla="*/ 0 h 6858002"/>
              <a:gd name="connsiteX1" fmla="*/ 6212951 w 6480073"/>
              <a:gd name="connsiteY1" fmla="*/ 314584 h 6858002"/>
              <a:gd name="connsiteX2" fmla="*/ 5540779 w 6480073"/>
              <a:gd name="connsiteY2" fmla="*/ 6756649 h 6858002"/>
              <a:gd name="connsiteX3" fmla="*/ 5489971 w 6480073"/>
              <a:gd name="connsiteY3" fmla="*/ 6858002 h 6858002"/>
              <a:gd name="connsiteX4" fmla="*/ 0 w 6480073"/>
              <a:gd name="connsiteY4" fmla="*/ 6858002 h 6858002"/>
              <a:gd name="connsiteX5" fmla="*/ 0 w 6480073"/>
              <a:gd name="connsiteY5" fmla="*/ 0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80073" h="6858002">
                <a:moveTo>
                  <a:pt x="6130244" y="0"/>
                </a:moveTo>
                <a:lnTo>
                  <a:pt x="6212951" y="314584"/>
                </a:lnTo>
                <a:cubicBezTo>
                  <a:pt x="6745828" y="2551616"/>
                  <a:pt x="6460994" y="4808873"/>
                  <a:pt x="5540779" y="6756649"/>
                </a:cubicBezTo>
                <a:lnTo>
                  <a:pt x="5489971" y="6858002"/>
                </a:lnTo>
                <a:lnTo>
                  <a:pt x="0" y="6858002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 useBgFill="1">
        <p:nvSpPr>
          <p:cNvPr id="76" name="Freeform: Shape 75">
            <a:extLst>
              <a:ext uri="{FF2B5EF4-FFF2-40B4-BE49-F238E27FC236}">
                <a16:creationId xmlns:a16="http://schemas.microsoft.com/office/drawing/2014/main" id="{AC8710B4-A815-4082-9E4F-F13A000709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942784" y="0"/>
            <a:ext cx="6249216" cy="6858001"/>
          </a:xfrm>
          <a:custGeom>
            <a:avLst/>
            <a:gdLst>
              <a:gd name="connsiteX0" fmla="*/ 0 w 6249216"/>
              <a:gd name="connsiteY0" fmla="*/ 0 h 6858001"/>
              <a:gd name="connsiteX1" fmla="*/ 5893742 w 6249216"/>
              <a:gd name="connsiteY1" fmla="*/ 1 h 6858001"/>
              <a:gd name="connsiteX2" fmla="*/ 5993697 w 6249216"/>
              <a:gd name="connsiteY2" fmla="*/ 380651 h 6858001"/>
              <a:gd name="connsiteX3" fmla="*/ 5308924 w 6249216"/>
              <a:gd name="connsiteY3" fmla="*/ 6647018 h 6858001"/>
              <a:gd name="connsiteX4" fmla="*/ 5200672 w 6249216"/>
              <a:gd name="connsiteY4" fmla="*/ 6858001 h 6858001"/>
              <a:gd name="connsiteX5" fmla="*/ 1 w 6249216"/>
              <a:gd name="connsiteY5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49216" h="6858001">
                <a:moveTo>
                  <a:pt x="0" y="0"/>
                </a:moveTo>
                <a:lnTo>
                  <a:pt x="5893742" y="1"/>
                </a:lnTo>
                <a:lnTo>
                  <a:pt x="5993697" y="380651"/>
                </a:lnTo>
                <a:cubicBezTo>
                  <a:pt x="6511353" y="2559611"/>
                  <a:pt x="6222352" y="4758249"/>
                  <a:pt x="5308924" y="6647018"/>
                </a:cubicBezTo>
                <a:lnTo>
                  <a:pt x="5200672" y="6858001"/>
                </a:lnTo>
                <a:lnTo>
                  <a:pt x="1" y="685800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801436" y="1396289"/>
            <a:ext cx="4819952" cy="1325563"/>
          </a:xfrm>
        </p:spPr>
        <p:txBody>
          <a:bodyPr>
            <a:normAutofit/>
          </a:bodyPr>
          <a:lstStyle/>
          <a:p>
            <a:r>
              <a:rPr lang="pt-BR"/>
              <a:t>2 – O Candelabro de ouro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801435" y="2871982"/>
            <a:ext cx="4819951" cy="3181684"/>
          </a:xfrm>
        </p:spPr>
        <p:txBody>
          <a:bodyPr anchor="t">
            <a:normAutofit/>
          </a:bodyPr>
          <a:lstStyle/>
          <a:p>
            <a:pPr marL="494100" indent="-457200">
              <a:buFont typeface="+mj-lt"/>
              <a:buAutoNum type="arabicPeriod"/>
            </a:pPr>
            <a:r>
              <a:rPr lang="pt-BR" sz="1800"/>
              <a:t>Neste tópico aprenderemos o que significa o Candelabro</a:t>
            </a:r>
          </a:p>
          <a:p>
            <a:pPr marL="494100" indent="-457200">
              <a:buFont typeface="+mj-lt"/>
              <a:buAutoNum type="arabicPeriod"/>
            </a:pPr>
            <a:endParaRPr lang="pt-BR" sz="1800"/>
          </a:p>
          <a:p>
            <a:pPr marL="494100" indent="-457200"/>
            <a:endParaRPr lang="pt-BR" sz="1800"/>
          </a:p>
        </p:txBody>
      </p:sp>
    </p:spTree>
    <p:extLst>
      <p:ext uri="{BB962C8B-B14F-4D97-AF65-F5344CB8AC3E}">
        <p14:creationId xmlns:p14="http://schemas.microsoft.com/office/powerpoint/2010/main" val="15937296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ED6145CC-533A-4079-9B46-708B88708A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728" y="451337"/>
            <a:ext cx="10223643" cy="1038373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pt-BR" dirty="0"/>
              <a:t>2 – O Candelabro de ouro</a:t>
            </a:r>
          </a:p>
        </p:txBody>
      </p:sp>
      <p:sp>
        <p:nvSpPr>
          <p:cNvPr id="6" name="Espaço Reservado para Texto 5">
            <a:extLst>
              <a:ext uri="{FF2B5EF4-FFF2-40B4-BE49-F238E27FC236}">
                <a16:creationId xmlns:a16="http://schemas.microsoft.com/office/drawing/2014/main" id="{67229C49-5900-43CA-8078-15110F895F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4728" y="1566631"/>
            <a:ext cx="4769140" cy="823912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pt-BR" dirty="0"/>
              <a:t>2.1. Características do candelabro</a:t>
            </a:r>
          </a:p>
        </p:txBody>
      </p:sp>
      <p:sp>
        <p:nvSpPr>
          <p:cNvPr id="7" name="Espaço Reservado para Conteúdo 6">
            <a:extLst>
              <a:ext uri="{FF2B5EF4-FFF2-40B4-BE49-F238E27FC236}">
                <a16:creationId xmlns:a16="http://schemas.microsoft.com/office/drawing/2014/main" id="{89789D2C-C017-4715-A913-85101CA54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74729" y="2386496"/>
            <a:ext cx="4769139" cy="4222414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pt-BR" sz="2000" dirty="0"/>
              <a:t>Ouro batido;</a:t>
            </a:r>
          </a:p>
          <a:p>
            <a:r>
              <a:rPr lang="pt-BR" sz="2000" dirty="0"/>
              <a:t>Peça única;</a:t>
            </a:r>
          </a:p>
          <a:p>
            <a:r>
              <a:rPr lang="pt-BR" sz="2000" dirty="0"/>
              <a:t>De uma coluna central saia as 6 </a:t>
            </a:r>
            <a:r>
              <a:rPr lang="pt-BR" sz="2000" dirty="0" err="1"/>
              <a:t>astes</a:t>
            </a:r>
            <a:r>
              <a:rPr lang="pt-BR" sz="2000" dirty="0"/>
              <a:t>;</a:t>
            </a:r>
          </a:p>
          <a:p>
            <a:r>
              <a:rPr lang="pt-BR" sz="2000" dirty="0"/>
              <a:t>Era aceso com o azeite, símbolo do Espirito Santo;</a:t>
            </a:r>
          </a:p>
          <a:p>
            <a:r>
              <a:rPr lang="pt-BR" sz="2000" dirty="0"/>
              <a:t>O Castiçal como luz, segundo o autor, pode ser interpretado como a Palavra de Deus;</a:t>
            </a:r>
          </a:p>
          <a:p>
            <a:r>
              <a:rPr lang="pt-BR" sz="2000" dirty="0"/>
              <a:t>Também pode simbolizar a Cristo, o verbo de Deus</a:t>
            </a:r>
          </a:p>
        </p:txBody>
      </p:sp>
      <p:sp>
        <p:nvSpPr>
          <p:cNvPr id="8" name="Espaço Reservado para Texto 7">
            <a:extLst>
              <a:ext uri="{FF2B5EF4-FFF2-40B4-BE49-F238E27FC236}">
                <a16:creationId xmlns:a16="http://schemas.microsoft.com/office/drawing/2014/main" id="{1283D7C9-C003-431D-B2BB-3B24E9D8661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858540" y="1566631"/>
            <a:ext cx="5039832" cy="805779"/>
          </a:xfr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pt-BR" dirty="0"/>
              <a:t>2.2. O Azeite do Candelabro</a:t>
            </a:r>
          </a:p>
        </p:txBody>
      </p:sp>
      <p:sp>
        <p:nvSpPr>
          <p:cNvPr id="9" name="Espaço Reservado para Conteúdo 8">
            <a:extLst>
              <a:ext uri="{FF2B5EF4-FFF2-40B4-BE49-F238E27FC236}">
                <a16:creationId xmlns:a16="http://schemas.microsoft.com/office/drawing/2014/main" id="{BDB954A0-5BFE-431B-8461-C1A7DD9D84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858540" y="2353834"/>
            <a:ext cx="5039831" cy="4281647"/>
          </a:xfr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>
              <a:lnSpc>
                <a:spcPct val="110000"/>
              </a:lnSpc>
              <a:buFont typeface="Wingdings" panose="05000000000000000000" pitchFamily="2" charset="2"/>
              <a:buChar char="q"/>
            </a:pPr>
            <a:r>
              <a:rPr lang="pt-BR" sz="2000" dirty="0"/>
              <a:t>Sem azeite não havia fogo nem luz;</a:t>
            </a:r>
          </a:p>
          <a:p>
            <a:pPr>
              <a:lnSpc>
                <a:spcPct val="110000"/>
              </a:lnSpc>
              <a:buFont typeface="Wingdings" panose="05000000000000000000" pitchFamily="2" charset="2"/>
              <a:buChar char="q"/>
            </a:pPr>
            <a:r>
              <a:rPr lang="pt-BR" sz="2000" dirty="0"/>
              <a:t>Os levitas eram encarregados de limpar as chamas e mantê-las acesas;</a:t>
            </a:r>
          </a:p>
          <a:p>
            <a:pPr>
              <a:lnSpc>
                <a:spcPct val="110000"/>
              </a:lnSpc>
              <a:buFont typeface="Wingdings" panose="05000000000000000000" pitchFamily="2" charset="2"/>
              <a:buChar char="q"/>
            </a:pPr>
            <a:r>
              <a:rPr lang="pt-BR" sz="2000" dirty="0"/>
              <a:t>A </a:t>
            </a:r>
            <a:r>
              <a:rPr lang="pt-BR" sz="2000" dirty="0" err="1"/>
              <a:t>aste</a:t>
            </a:r>
            <a:r>
              <a:rPr lang="pt-BR" sz="2000" dirty="0"/>
              <a:t> única da qual saia as 6 lâmpadas tipifica o fato de Cristo ser o ramo central, a videira na qual nós temos de estar ligados;</a:t>
            </a:r>
          </a:p>
        </p:txBody>
      </p:sp>
    </p:spTree>
    <p:extLst>
      <p:ext uri="{BB962C8B-B14F-4D97-AF65-F5344CB8AC3E}">
        <p14:creationId xmlns:p14="http://schemas.microsoft.com/office/powerpoint/2010/main" val="990045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8" grpId="0" build="p"/>
      <p:bldP spid="9" grpId="0" build="p"/>
    </p:bld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rdósia">
  <a:themeElements>
    <a:clrScheme name="Ardósia">
      <a:dk1>
        <a:sysClr val="windowText" lastClr="000000"/>
      </a:dk1>
      <a:lt1>
        <a:sysClr val="window" lastClr="FFFFFF"/>
      </a:lt1>
      <a:dk2>
        <a:srgbClr val="212123"/>
      </a:dk2>
      <a:lt2>
        <a:srgbClr val="DADADA"/>
      </a:lt2>
      <a:accent1>
        <a:srgbClr val="BC451B"/>
      </a:accent1>
      <a:accent2>
        <a:srgbClr val="D3BA68"/>
      </a:accent2>
      <a:accent3>
        <a:srgbClr val="BB8640"/>
      </a:accent3>
      <a:accent4>
        <a:srgbClr val="AD9277"/>
      </a:accent4>
      <a:accent5>
        <a:srgbClr val="A55A43"/>
      </a:accent5>
      <a:accent6>
        <a:srgbClr val="AD9D7B"/>
      </a:accent6>
      <a:hlink>
        <a:srgbClr val="E98052"/>
      </a:hlink>
      <a:folHlink>
        <a:srgbClr val="F4B69B"/>
      </a:folHlink>
    </a:clrScheme>
    <a:fontScheme name="Ardósia">
      <a:maj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rdósia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ate" id="{C3F70B94-7CE9-428E-ADC1-3269CC2C3385}" vid="{3F2DE9A5-64E6-437C-A389-CC4477E817E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1558</TotalTime>
  <Words>745</Words>
  <Application>Microsoft Office PowerPoint</Application>
  <PresentationFormat>Widescreen</PresentationFormat>
  <Paragraphs>81</Paragraphs>
  <Slides>13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9</vt:i4>
      </vt:variant>
      <vt:variant>
        <vt:lpstr>Tema</vt:lpstr>
      </vt:variant>
      <vt:variant>
        <vt:i4>2</vt:i4>
      </vt:variant>
      <vt:variant>
        <vt:lpstr>Títulos de slides</vt:lpstr>
      </vt:variant>
      <vt:variant>
        <vt:i4>13</vt:i4>
      </vt:variant>
    </vt:vector>
  </HeadingPairs>
  <TitlesOfParts>
    <vt:vector size="24" baseType="lpstr">
      <vt:lpstr>Abadi</vt:lpstr>
      <vt:lpstr>Arial</vt:lpstr>
      <vt:lpstr>Calibri</vt:lpstr>
      <vt:lpstr>Calibri Light</vt:lpstr>
      <vt:lpstr>Calisto MT</vt:lpstr>
      <vt:lpstr>Nunito Sans</vt:lpstr>
      <vt:lpstr>times</vt:lpstr>
      <vt:lpstr>Wingdings</vt:lpstr>
      <vt:lpstr>Wingdings 2</vt:lpstr>
      <vt:lpstr>Tema do Office</vt:lpstr>
      <vt:lpstr>Ardósia</vt:lpstr>
      <vt:lpstr>Lição 9. Os elementos do lugar santo</vt:lpstr>
      <vt:lpstr>Dica de leitura</vt:lpstr>
      <vt:lpstr>Apresentação do PowerPoint</vt:lpstr>
      <vt:lpstr>Apresentação do PowerPoint</vt:lpstr>
      <vt:lpstr>INTRODUÇÃO</vt:lpstr>
      <vt:lpstr>1 – A mesa dos pães asmos</vt:lpstr>
      <vt:lpstr>1 - A mesa dos pães asmos</vt:lpstr>
      <vt:lpstr>2 – O Candelabro de ouro</vt:lpstr>
      <vt:lpstr>2 – O Candelabro de ouro</vt:lpstr>
      <vt:lpstr>3 – O altar do incenso</vt:lpstr>
      <vt:lpstr>3 – O altar de incenso</vt:lpstr>
      <vt:lpstr>Conclusão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Lição 1. A casa de Deus no deserto</dc:title>
  <dc:creator>Julio César Pereira</dc:creator>
  <cp:lastModifiedBy>Julio César Pereira</cp:lastModifiedBy>
  <cp:revision>40</cp:revision>
  <dcterms:created xsi:type="dcterms:W3CDTF">2021-07-01T23:48:49Z</dcterms:created>
  <dcterms:modified xsi:type="dcterms:W3CDTF">2021-08-28T02:31:57Z</dcterms:modified>
</cp:coreProperties>
</file>